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8" r:id="rId11"/>
    <p:sldId id="267" r:id="rId12"/>
    <p:sldId id="26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7DE28-9045-443D-BEF4-53C215B0B168}" type="datetimeFigureOut">
              <a:rPr lang="en-US" smtClean="0"/>
              <a:pPr/>
              <a:t>11/21/2019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BF3B2-97A9-4B57-BE62-F8D63BE8949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F7DE28-9045-443D-BEF4-53C215B0B168}" type="datetimeFigureOut">
              <a:rPr lang="en-US" smtClean="0"/>
              <a:pPr/>
              <a:t>11/21/2019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5BF3B2-97A9-4B57-BE62-F8D63BE8949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4000" b="1" dirty="0"/>
              <a:t>MODERN CONCEPT OF EDUCATION</a:t>
            </a:r>
            <a:endParaRPr lang="en-US" sz="4000" dirty="0"/>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2</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lstStyle/>
          <a:p>
            <a:r>
              <a:rPr lang="en-US" dirty="0" smtClean="0"/>
              <a:t>Functions of Education</a:t>
            </a:r>
            <a:endParaRPr lang="en-US" dirty="0"/>
          </a:p>
        </p:txBody>
      </p:sp>
      <p:sp>
        <p:nvSpPr>
          <p:cNvPr id="3" name="Content Placeholder 2"/>
          <p:cNvSpPr>
            <a:spLocks noGrp="1"/>
          </p:cNvSpPr>
          <p:nvPr>
            <p:ph idx="1"/>
          </p:nvPr>
        </p:nvSpPr>
        <p:spPr>
          <a:xfrm>
            <a:off x="457200" y="990600"/>
            <a:ext cx="8229600" cy="5562600"/>
          </a:xfrm>
        </p:spPr>
        <p:txBody>
          <a:bodyPr>
            <a:normAutofit fontScale="92500" lnSpcReduction="10000"/>
          </a:bodyPr>
          <a:lstStyle/>
          <a:p>
            <a:pPr>
              <a:buNone/>
            </a:pPr>
            <a:r>
              <a:rPr lang="en-US" dirty="0" smtClean="0"/>
              <a:t>1. General Functions: Different thinkers have prescribed various functions as the general Functions of Education, “As a whole,” observes </a:t>
            </a:r>
            <a:r>
              <a:rPr lang="en-US" b="1" dirty="0" smtClean="0"/>
              <a:t>N. L. Jacks,</a:t>
            </a:r>
            <a:r>
              <a:rPr lang="en-US" dirty="0" smtClean="0"/>
              <a:t> “there is plenty of work for education to do, its prime task is to transfer the original evil into acquired good.” This has been elaborated by </a:t>
            </a:r>
            <a:r>
              <a:rPr lang="en-US" b="1" dirty="0" smtClean="0"/>
              <a:t>Daniel Webster</a:t>
            </a:r>
            <a:r>
              <a:rPr lang="en-US" dirty="0" smtClean="0"/>
              <a:t> in these words: “ Through education the feelings are to be disciplined, the passions are to be restrained, true or worthy motives are to be aspired, a profound religious feeling is to be instilled, and pure morality is to be inculcated under all circumstances.”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pPr>
              <a:buNone/>
            </a:pPr>
            <a:r>
              <a:rPr lang="en-US" b="1" dirty="0" smtClean="0"/>
              <a:t>2. Individual Development:</a:t>
            </a:r>
          </a:p>
          <a:p>
            <a:r>
              <a:rPr lang="en-US" dirty="0" smtClean="0"/>
              <a:t>Development of Knowledge</a:t>
            </a:r>
          </a:p>
          <a:p>
            <a:pPr>
              <a:buNone/>
            </a:pPr>
            <a:r>
              <a:rPr lang="en-US" sz="1800" dirty="0" smtClean="0"/>
              <a:t>( Instrument of education, Essential for adjustment, Essential for Growth, Basis of moral </a:t>
            </a:r>
            <a:r>
              <a:rPr lang="en-US" sz="1800" dirty="0" err="1" smtClean="0"/>
              <a:t>behaviour</a:t>
            </a:r>
            <a:r>
              <a:rPr lang="en-US" sz="1800" dirty="0" smtClean="0"/>
              <a:t>, Mental food, Means of human happiness, Valuable asset)</a:t>
            </a:r>
          </a:p>
          <a:p>
            <a:r>
              <a:rPr lang="en-US" dirty="0" smtClean="0"/>
              <a:t>Development of Interest</a:t>
            </a:r>
          </a:p>
          <a:p>
            <a:r>
              <a:rPr lang="en-US" dirty="0" smtClean="0"/>
              <a:t>Development of Appreciation</a:t>
            </a:r>
          </a:p>
          <a:p>
            <a:r>
              <a:rPr lang="en-US" dirty="0" smtClean="0"/>
              <a:t>Education as Growth</a:t>
            </a:r>
          </a:p>
          <a:p>
            <a:r>
              <a:rPr lang="en-US" dirty="0" smtClean="0"/>
              <a:t>Education as Direction</a:t>
            </a:r>
          </a:p>
          <a:p>
            <a:pPr>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Function towards society and the Nation:</a:t>
            </a:r>
            <a:endParaRPr lang="en-US" dirty="0"/>
          </a:p>
        </p:txBody>
      </p:sp>
      <p:sp>
        <p:nvSpPr>
          <p:cNvPr id="3" name="Content Placeholder 2"/>
          <p:cNvSpPr>
            <a:spLocks noGrp="1"/>
          </p:cNvSpPr>
          <p:nvPr>
            <p:ph idx="1"/>
          </p:nvPr>
        </p:nvSpPr>
        <p:spPr/>
        <p:txBody>
          <a:bodyPr/>
          <a:lstStyle/>
          <a:p>
            <a:r>
              <a:rPr lang="en-US" dirty="0" smtClean="0"/>
              <a:t>Continuous reconstruction of experiences.</a:t>
            </a:r>
          </a:p>
          <a:p>
            <a:r>
              <a:rPr lang="en-US" smtClean="0"/>
              <a:t>National Development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410200"/>
          </a:xfrm>
        </p:spPr>
        <p:txBody>
          <a:bodyPr>
            <a:normAutofit/>
          </a:bodyPr>
          <a:lstStyle/>
          <a:p>
            <a:r>
              <a:rPr lang="en-US" b="1" dirty="0"/>
              <a:t>Meaning of </a:t>
            </a:r>
            <a:r>
              <a:rPr lang="en-US" b="1" dirty="0" smtClean="0"/>
              <a:t>Education</a:t>
            </a:r>
            <a:r>
              <a:rPr lang="en-US" dirty="0"/>
              <a:t>	</a:t>
            </a:r>
            <a:endParaRPr lang="en-US" dirty="0" smtClean="0"/>
          </a:p>
          <a:p>
            <a:pPr algn="just">
              <a:buNone/>
            </a:pPr>
            <a:r>
              <a:rPr lang="en-US" dirty="0"/>
              <a:t>	</a:t>
            </a:r>
            <a:r>
              <a:rPr lang="en-US" dirty="0" smtClean="0"/>
              <a:t>Education </a:t>
            </a:r>
            <a:r>
              <a:rPr lang="en-US" dirty="0"/>
              <a:t>derived from the </a:t>
            </a:r>
            <a:r>
              <a:rPr lang="en-US" dirty="0" err="1" smtClean="0"/>
              <a:t>latin</a:t>
            </a:r>
            <a:r>
              <a:rPr lang="en-US" dirty="0" smtClean="0"/>
              <a:t> </a:t>
            </a:r>
            <a:r>
              <a:rPr lang="en-US" dirty="0"/>
              <a:t>word’ ‘</a:t>
            </a:r>
            <a:r>
              <a:rPr lang="en-US" dirty="0" err="1"/>
              <a:t>Educatum</a:t>
            </a:r>
            <a:r>
              <a:rPr lang="en-US" dirty="0"/>
              <a:t>’ which means to draw out, to foster growth and to develop. Hence, the modern concept of education means to develop the inherent capacities of a child in the social environment. In the old concept, education was taken to mean as a process to thrust into the mind of a child ready-made tidbits of knowledge as if the mind was an empty vessel.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b="1" dirty="0"/>
              <a:t>Aims of </a:t>
            </a:r>
            <a:r>
              <a:rPr lang="en-US" b="1" dirty="0" smtClean="0"/>
              <a:t>Education</a:t>
            </a:r>
            <a:r>
              <a:rPr lang="en-US" dirty="0"/>
              <a:t>	</a:t>
            </a:r>
            <a:endParaRPr lang="en-US" dirty="0" smtClean="0"/>
          </a:p>
          <a:p>
            <a:pPr algn="just">
              <a:buNone/>
            </a:pPr>
            <a:r>
              <a:rPr lang="en-US" dirty="0"/>
              <a:t>	</a:t>
            </a:r>
            <a:r>
              <a:rPr lang="en-US" dirty="0" smtClean="0"/>
              <a:t>Ancient </a:t>
            </a:r>
            <a:r>
              <a:rPr lang="en-US" dirty="0"/>
              <a:t>education emphasized scholarship and mental development only.  In other words, acquiring more and more knowledge was regarded as the </a:t>
            </a:r>
            <a:r>
              <a:rPr lang="en-US" dirty="0" smtClean="0"/>
              <a:t>prime </a:t>
            </a:r>
            <a:r>
              <a:rPr lang="en-US" dirty="0"/>
              <a:t>aim according to old concept of education. Modern educationists lay equal stress upon other aspects of development viz. physical, mental, emotional and social. Develop individuality to the full and attain social efficiency and dynamism.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638800"/>
          </a:xfrm>
        </p:spPr>
        <p:txBody>
          <a:bodyPr/>
          <a:lstStyle/>
          <a:p>
            <a:r>
              <a:rPr lang="en-US" b="1" dirty="0" smtClean="0"/>
              <a:t>Curriculum</a:t>
            </a:r>
            <a:endParaRPr lang="en-US" dirty="0" smtClean="0"/>
          </a:p>
          <a:p>
            <a:pPr algn="just">
              <a:buNone/>
            </a:pPr>
            <a:r>
              <a:rPr lang="en-US" dirty="0"/>
              <a:t>	</a:t>
            </a:r>
            <a:r>
              <a:rPr lang="en-US" dirty="0" smtClean="0"/>
              <a:t>In </a:t>
            </a:r>
            <a:r>
              <a:rPr lang="en-US" dirty="0"/>
              <a:t>the old curriculum, only subjects promoting merely mental development were included and emphasized.  Old curriculum got rigid and stratified confined mostly to classroom activities and experiences. Modern curriculum is flexible, varied and progressive in it tries to meet the needs of the developing child as well as the demands of ever changing modern society.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15000"/>
          </a:xfrm>
        </p:spPr>
        <p:txBody>
          <a:bodyPr/>
          <a:lstStyle/>
          <a:p>
            <a:r>
              <a:rPr lang="en-US" b="1" dirty="0"/>
              <a:t>Methods of </a:t>
            </a:r>
            <a:r>
              <a:rPr lang="en-US" b="1" dirty="0" smtClean="0"/>
              <a:t>Teaching</a:t>
            </a:r>
            <a:r>
              <a:rPr lang="en-US" dirty="0"/>
              <a:t>	</a:t>
            </a:r>
            <a:endParaRPr lang="en-US" dirty="0" smtClean="0"/>
          </a:p>
          <a:p>
            <a:pPr algn="just">
              <a:buNone/>
            </a:pPr>
            <a:r>
              <a:rPr lang="en-US" dirty="0"/>
              <a:t>	</a:t>
            </a:r>
            <a:r>
              <a:rPr lang="en-US" dirty="0" smtClean="0"/>
              <a:t>Old </a:t>
            </a:r>
            <a:r>
              <a:rPr lang="en-US" dirty="0"/>
              <a:t>methods emphasized cramming and stimulated rote memorization. Education was quite lifeless, dull and drab process. The adoption of lively and effective methods play way, learning by doing, learning by experience etc. The modern methods stimulate motivation, interest and attention.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normAutofit lnSpcReduction="10000"/>
          </a:bodyPr>
          <a:lstStyle/>
          <a:p>
            <a:r>
              <a:rPr lang="en-US" b="1" dirty="0" smtClean="0"/>
              <a:t>Discipline</a:t>
            </a:r>
            <a:r>
              <a:rPr lang="en-US" dirty="0"/>
              <a:t>	</a:t>
            </a:r>
            <a:endParaRPr lang="en-US" dirty="0" smtClean="0"/>
          </a:p>
          <a:p>
            <a:pPr algn="just">
              <a:buNone/>
            </a:pPr>
            <a:r>
              <a:rPr lang="en-US" dirty="0"/>
              <a:t>	</a:t>
            </a:r>
            <a:r>
              <a:rPr lang="en-US" dirty="0" smtClean="0"/>
              <a:t>Old </a:t>
            </a:r>
            <a:r>
              <a:rPr lang="en-US" dirty="0"/>
              <a:t>concept of discipline emphasized the use of rod and punishments to enforce obedience and discipline in children. The modern concept is self-discipline leading to natural obedience</a:t>
            </a:r>
            <a:r>
              <a:rPr lang="en-US" dirty="0" smtClean="0"/>
              <a:t>.</a:t>
            </a:r>
          </a:p>
          <a:p>
            <a:pPr algn="just">
              <a:buNone/>
            </a:pPr>
            <a:endParaRPr lang="en-US" sz="2800" dirty="0"/>
          </a:p>
          <a:p>
            <a:pPr algn="just"/>
            <a:r>
              <a:rPr lang="en-US" b="1" dirty="0"/>
              <a:t>Examination:</a:t>
            </a:r>
            <a:r>
              <a:rPr lang="en-US" dirty="0"/>
              <a:t> 	The old method of essay type examination encouraged cramming and rote memorization. Such techniques and tools are objectives tests, progress reports, cumulative records, interviews and practical performances.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normAutofit lnSpcReduction="10000"/>
          </a:bodyPr>
          <a:lstStyle/>
          <a:p>
            <a:r>
              <a:rPr lang="en-US" b="1" dirty="0"/>
              <a:t>Agencies of </a:t>
            </a:r>
            <a:r>
              <a:rPr lang="en-US" b="1" dirty="0" smtClean="0"/>
              <a:t>education</a:t>
            </a:r>
            <a:endParaRPr lang="en-US" dirty="0" smtClean="0"/>
          </a:p>
          <a:p>
            <a:pPr algn="just">
              <a:buNone/>
            </a:pPr>
            <a:r>
              <a:rPr lang="en-US" dirty="0" smtClean="0"/>
              <a:t>	According </a:t>
            </a:r>
            <a:r>
              <a:rPr lang="en-US" dirty="0"/>
              <a:t>to old beliefs, school was the only agency for the education of children. But according to modern views, all formal and informal agencies are harnessed to the task of education</a:t>
            </a:r>
            <a:r>
              <a:rPr lang="en-US" dirty="0" smtClean="0"/>
              <a:t>.</a:t>
            </a:r>
          </a:p>
          <a:p>
            <a:pPr algn="just">
              <a:buNone/>
            </a:pPr>
            <a:endParaRPr lang="en-US" sz="2800" dirty="0"/>
          </a:p>
          <a:p>
            <a:pPr algn="just"/>
            <a:r>
              <a:rPr lang="en-US" b="1" dirty="0" smtClean="0"/>
              <a:t>Teacher</a:t>
            </a:r>
            <a:endParaRPr lang="en-US" dirty="0" smtClean="0"/>
          </a:p>
          <a:p>
            <a:pPr algn="just">
              <a:buNone/>
            </a:pPr>
            <a:r>
              <a:rPr lang="en-US" dirty="0"/>
              <a:t>	</a:t>
            </a:r>
            <a:r>
              <a:rPr lang="en-US" dirty="0" smtClean="0"/>
              <a:t>Old </a:t>
            </a:r>
            <a:r>
              <a:rPr lang="en-US" dirty="0"/>
              <a:t>education put the teacher at the top of the educational process. In modern times a teacher is considered as a friend, philosopher and guide.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457200" y="533400"/>
            <a:ext cx="8229600" cy="5592763"/>
          </a:xfrm>
        </p:spPr>
        <p:txBody>
          <a:bodyPr/>
          <a:lstStyle/>
          <a:p>
            <a:r>
              <a:rPr lang="en-US" b="1" dirty="0"/>
              <a:t>Child:</a:t>
            </a:r>
            <a:r>
              <a:rPr lang="en-US" dirty="0"/>
              <a:t>		</a:t>
            </a:r>
            <a:endParaRPr lang="en-US" dirty="0" smtClean="0"/>
          </a:p>
          <a:p>
            <a:pPr algn="just">
              <a:buNone/>
            </a:pPr>
            <a:r>
              <a:rPr lang="en-US" dirty="0"/>
              <a:t>	</a:t>
            </a:r>
            <a:r>
              <a:rPr lang="en-US" dirty="0" smtClean="0"/>
              <a:t>According </a:t>
            </a:r>
            <a:r>
              <a:rPr lang="en-US" dirty="0"/>
              <a:t>to old concept, the child was a mere passive recipient of whatever the teacher instructed. Now, education has become </a:t>
            </a:r>
            <a:r>
              <a:rPr lang="en-US" dirty="0" smtClean="0"/>
              <a:t>child centered. </a:t>
            </a:r>
            <a:r>
              <a:rPr lang="en-US" dirty="0"/>
              <a:t>He is to interact actively with the teacher and him class mates to achieve effective learning promoting his own development and the development of the society of which he is an integral part.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1"/>
            <a:ext cx="8229600" cy="5105400"/>
          </a:xfrm>
        </p:spPr>
        <p:txBody>
          <a:bodyPr/>
          <a:lstStyle/>
          <a:p>
            <a:r>
              <a:rPr lang="en-US" b="1" dirty="0" smtClean="0"/>
              <a:t>School</a:t>
            </a:r>
            <a:endParaRPr lang="en-US" dirty="0" smtClean="0"/>
          </a:p>
          <a:p>
            <a:pPr algn="just">
              <a:buNone/>
            </a:pPr>
            <a:r>
              <a:rPr lang="en-US" dirty="0" smtClean="0"/>
              <a:t>	According </a:t>
            </a:r>
            <a:r>
              <a:rPr lang="en-US" dirty="0"/>
              <a:t>to old concept, school served as a shop for selling knowledge. Every thing was pre-planned in advance. Teachers were concerned mainly with the input and bothered little about output. Modern concept of education regards school as a miniature of society emphasizing more on output in comparison with input.</a:t>
            </a:r>
          </a:p>
          <a:p>
            <a:pPr>
              <a:buNone/>
            </a:pP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TotalTime>
  <Words>204</Words>
  <Application>Microsoft Office PowerPoint</Application>
  <PresentationFormat>On-screen Show (4:3)</PresentationFormat>
  <Paragraphs>35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MODERN CONCEPT OF EDUCATION</vt:lpstr>
      <vt:lpstr>Slide 2</vt:lpstr>
      <vt:lpstr>Slide 3</vt:lpstr>
      <vt:lpstr>Slide 4</vt:lpstr>
      <vt:lpstr>Slide 5</vt:lpstr>
      <vt:lpstr>Slide 6</vt:lpstr>
      <vt:lpstr>Slide 7</vt:lpstr>
      <vt:lpstr>Slide 8</vt:lpstr>
      <vt:lpstr>Slide 9</vt:lpstr>
      <vt:lpstr>Functions of Education</vt:lpstr>
      <vt:lpstr>Slide 11</vt:lpstr>
      <vt:lpstr>3. Function towards society and the Nation: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CONCEPT OF EDUCATION</dc:title>
  <dc:creator>Cliffhanger</dc:creator>
  <cp:lastModifiedBy>IUBRYK</cp:lastModifiedBy>
  <cp:revision>13</cp:revision>
  <dcterms:created xsi:type="dcterms:W3CDTF">2012-12-10T05:24:13Z</dcterms:created>
  <dcterms:modified xsi:type="dcterms:W3CDTF">2019-11-21T08:01:38Z</dcterms:modified>
</cp:coreProperties>
</file>